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64" r:id="rId4"/>
    <p:sldId id="265" r:id="rId5"/>
    <p:sldId id="261" r:id="rId6"/>
    <p:sldId id="266" r:id="rId7"/>
    <p:sldId id="267" r:id="rId8"/>
    <p:sldId id="260" r:id="rId9"/>
    <p:sldId id="258" r:id="rId10"/>
    <p:sldId id="25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349" autoAdjust="0"/>
  </p:normalViewPr>
  <p:slideViewPr>
    <p:cSldViewPr snapToGrid="0">
      <p:cViewPr varScale="1">
        <p:scale>
          <a:sx n="64" d="100"/>
          <a:sy n="64" d="100"/>
        </p:scale>
        <p:origin x="748" y="5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0296820-9E79-41FB-95A8-4C53EF21F9C8}" type="datetimeFigureOut">
              <a:rPr lang="en-US" smtClean="0"/>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C4D34-4890-4356-8711-750BB607C7CC}" type="slidenum">
              <a:rPr lang="en-US" smtClean="0"/>
              <a:t>‹#›</a:t>
            </a:fld>
            <a:endParaRPr lang="en-US"/>
          </a:p>
        </p:txBody>
      </p:sp>
    </p:spTree>
    <p:extLst>
      <p:ext uri="{BB962C8B-B14F-4D97-AF65-F5344CB8AC3E}">
        <p14:creationId xmlns:p14="http://schemas.microsoft.com/office/powerpoint/2010/main" val="198108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0296820-9E79-41FB-95A8-4C53EF21F9C8}" type="datetimeFigureOut">
              <a:rPr lang="en-US" smtClean="0"/>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C4D34-4890-4356-8711-750BB607C7CC}" type="slidenum">
              <a:rPr lang="en-US" smtClean="0"/>
              <a:t>‹#›</a:t>
            </a:fld>
            <a:endParaRPr lang="en-US"/>
          </a:p>
        </p:txBody>
      </p:sp>
    </p:spTree>
    <p:extLst>
      <p:ext uri="{BB962C8B-B14F-4D97-AF65-F5344CB8AC3E}">
        <p14:creationId xmlns:p14="http://schemas.microsoft.com/office/powerpoint/2010/main" val="3521838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0296820-9E79-41FB-95A8-4C53EF21F9C8}" type="datetimeFigureOut">
              <a:rPr lang="en-US" smtClean="0"/>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C4D34-4890-4356-8711-750BB607C7CC}"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1982569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0296820-9E79-41FB-95A8-4C53EF21F9C8}" type="datetimeFigureOut">
              <a:rPr lang="en-US" smtClean="0"/>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C4D34-4890-4356-8711-750BB607C7CC}" type="slidenum">
              <a:rPr lang="en-US" smtClean="0"/>
              <a:t>‹#›</a:t>
            </a:fld>
            <a:endParaRPr lang="en-US"/>
          </a:p>
        </p:txBody>
      </p:sp>
    </p:spTree>
    <p:extLst>
      <p:ext uri="{BB962C8B-B14F-4D97-AF65-F5344CB8AC3E}">
        <p14:creationId xmlns:p14="http://schemas.microsoft.com/office/powerpoint/2010/main" val="18879613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0296820-9E79-41FB-95A8-4C53EF21F9C8}" type="datetimeFigureOut">
              <a:rPr lang="en-US" smtClean="0"/>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C4D34-4890-4356-8711-750BB607C7C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281546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0296820-9E79-41FB-95A8-4C53EF21F9C8}" type="datetimeFigureOut">
              <a:rPr lang="en-US" smtClean="0"/>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C4D34-4890-4356-8711-750BB607C7CC}" type="slidenum">
              <a:rPr lang="en-US" smtClean="0"/>
              <a:t>‹#›</a:t>
            </a:fld>
            <a:endParaRPr lang="en-US"/>
          </a:p>
        </p:txBody>
      </p:sp>
    </p:spTree>
    <p:extLst>
      <p:ext uri="{BB962C8B-B14F-4D97-AF65-F5344CB8AC3E}">
        <p14:creationId xmlns:p14="http://schemas.microsoft.com/office/powerpoint/2010/main" val="42709135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296820-9E79-41FB-95A8-4C53EF21F9C8}" type="datetimeFigureOut">
              <a:rPr lang="en-US" smtClean="0"/>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C4D34-4890-4356-8711-750BB607C7CC}" type="slidenum">
              <a:rPr lang="en-US" smtClean="0"/>
              <a:t>‹#›</a:t>
            </a:fld>
            <a:endParaRPr lang="en-US"/>
          </a:p>
        </p:txBody>
      </p:sp>
    </p:spTree>
    <p:extLst>
      <p:ext uri="{BB962C8B-B14F-4D97-AF65-F5344CB8AC3E}">
        <p14:creationId xmlns:p14="http://schemas.microsoft.com/office/powerpoint/2010/main" val="30894546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296820-9E79-41FB-95A8-4C53EF21F9C8}" type="datetimeFigureOut">
              <a:rPr lang="en-US" smtClean="0"/>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C4D34-4890-4356-8711-750BB607C7CC}" type="slidenum">
              <a:rPr lang="en-US" smtClean="0"/>
              <a:t>‹#›</a:t>
            </a:fld>
            <a:endParaRPr lang="en-US"/>
          </a:p>
        </p:txBody>
      </p:sp>
    </p:spTree>
    <p:extLst>
      <p:ext uri="{BB962C8B-B14F-4D97-AF65-F5344CB8AC3E}">
        <p14:creationId xmlns:p14="http://schemas.microsoft.com/office/powerpoint/2010/main" val="3364909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296820-9E79-41FB-95A8-4C53EF21F9C8}" type="datetimeFigureOut">
              <a:rPr lang="en-US" smtClean="0"/>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C4D34-4890-4356-8711-750BB607C7CC}" type="slidenum">
              <a:rPr lang="en-US" smtClean="0"/>
              <a:t>‹#›</a:t>
            </a:fld>
            <a:endParaRPr lang="en-US"/>
          </a:p>
        </p:txBody>
      </p:sp>
    </p:spTree>
    <p:extLst>
      <p:ext uri="{BB962C8B-B14F-4D97-AF65-F5344CB8AC3E}">
        <p14:creationId xmlns:p14="http://schemas.microsoft.com/office/powerpoint/2010/main" val="224854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0296820-9E79-41FB-95A8-4C53EF21F9C8}" type="datetimeFigureOut">
              <a:rPr lang="en-US" smtClean="0"/>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C4D34-4890-4356-8711-750BB607C7CC}" type="slidenum">
              <a:rPr lang="en-US" smtClean="0"/>
              <a:t>‹#›</a:t>
            </a:fld>
            <a:endParaRPr lang="en-US"/>
          </a:p>
        </p:txBody>
      </p:sp>
    </p:spTree>
    <p:extLst>
      <p:ext uri="{BB962C8B-B14F-4D97-AF65-F5344CB8AC3E}">
        <p14:creationId xmlns:p14="http://schemas.microsoft.com/office/powerpoint/2010/main" val="947300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0296820-9E79-41FB-95A8-4C53EF21F9C8}" type="datetimeFigureOut">
              <a:rPr lang="en-US" smtClean="0"/>
              <a:t>8/28/2023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9C4D34-4890-4356-8711-750BB607C7CC}" type="slidenum">
              <a:rPr lang="en-US" smtClean="0"/>
              <a:t>‹#›</a:t>
            </a:fld>
            <a:endParaRPr lang="en-US"/>
          </a:p>
        </p:txBody>
      </p:sp>
    </p:spTree>
    <p:extLst>
      <p:ext uri="{BB962C8B-B14F-4D97-AF65-F5344CB8AC3E}">
        <p14:creationId xmlns:p14="http://schemas.microsoft.com/office/powerpoint/2010/main" val="4152776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0296820-9E79-41FB-95A8-4C53EF21F9C8}" type="datetimeFigureOut">
              <a:rPr lang="en-US" smtClean="0"/>
              <a:t>8/28/2023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9C4D34-4890-4356-8711-750BB607C7CC}" type="slidenum">
              <a:rPr lang="en-US" smtClean="0"/>
              <a:t>‹#›</a:t>
            </a:fld>
            <a:endParaRPr lang="en-US"/>
          </a:p>
        </p:txBody>
      </p:sp>
    </p:spTree>
    <p:extLst>
      <p:ext uri="{BB962C8B-B14F-4D97-AF65-F5344CB8AC3E}">
        <p14:creationId xmlns:p14="http://schemas.microsoft.com/office/powerpoint/2010/main" val="3204345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0296820-9E79-41FB-95A8-4C53EF21F9C8}" type="datetimeFigureOut">
              <a:rPr lang="en-US" smtClean="0"/>
              <a:t>8/28/2023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9C4D34-4890-4356-8711-750BB607C7CC}" type="slidenum">
              <a:rPr lang="en-US" smtClean="0"/>
              <a:t>‹#›</a:t>
            </a:fld>
            <a:endParaRPr lang="en-US"/>
          </a:p>
        </p:txBody>
      </p:sp>
    </p:spTree>
    <p:extLst>
      <p:ext uri="{BB962C8B-B14F-4D97-AF65-F5344CB8AC3E}">
        <p14:creationId xmlns:p14="http://schemas.microsoft.com/office/powerpoint/2010/main" val="3797693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296820-9E79-41FB-95A8-4C53EF21F9C8}" type="datetimeFigureOut">
              <a:rPr lang="en-US" smtClean="0"/>
              <a:t>8/28/2023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9C4D34-4890-4356-8711-750BB607C7CC}" type="slidenum">
              <a:rPr lang="en-US" smtClean="0"/>
              <a:t>‹#›</a:t>
            </a:fld>
            <a:endParaRPr lang="en-US"/>
          </a:p>
        </p:txBody>
      </p:sp>
    </p:spTree>
    <p:extLst>
      <p:ext uri="{BB962C8B-B14F-4D97-AF65-F5344CB8AC3E}">
        <p14:creationId xmlns:p14="http://schemas.microsoft.com/office/powerpoint/2010/main" val="4291140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0296820-9E79-41FB-95A8-4C53EF21F9C8}" type="datetimeFigureOut">
              <a:rPr lang="en-US" smtClean="0"/>
              <a:t>8/28/2023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9C4D34-4890-4356-8711-750BB607C7CC}" type="slidenum">
              <a:rPr lang="en-US" smtClean="0"/>
              <a:t>‹#›</a:t>
            </a:fld>
            <a:endParaRPr lang="en-US"/>
          </a:p>
        </p:txBody>
      </p:sp>
    </p:spTree>
    <p:extLst>
      <p:ext uri="{BB962C8B-B14F-4D97-AF65-F5344CB8AC3E}">
        <p14:creationId xmlns:p14="http://schemas.microsoft.com/office/powerpoint/2010/main" val="3335796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0296820-9E79-41FB-95A8-4C53EF21F9C8}" type="datetimeFigureOut">
              <a:rPr lang="en-US" smtClean="0"/>
              <a:t>8/28/2023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9C4D34-4890-4356-8711-750BB607C7CC}" type="slidenum">
              <a:rPr lang="en-US" smtClean="0"/>
              <a:t>‹#›</a:t>
            </a:fld>
            <a:endParaRPr lang="en-US"/>
          </a:p>
        </p:txBody>
      </p:sp>
    </p:spTree>
    <p:extLst>
      <p:ext uri="{BB962C8B-B14F-4D97-AF65-F5344CB8AC3E}">
        <p14:creationId xmlns:p14="http://schemas.microsoft.com/office/powerpoint/2010/main" val="3072029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0296820-9E79-41FB-95A8-4C53EF21F9C8}" type="datetimeFigureOut">
              <a:rPr lang="en-US" smtClean="0"/>
              <a:t>8/28/2023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89C4D34-4890-4356-8711-750BB607C7CC}" type="slidenum">
              <a:rPr lang="en-US" smtClean="0"/>
              <a:t>‹#›</a:t>
            </a:fld>
            <a:endParaRPr lang="en-US"/>
          </a:p>
        </p:txBody>
      </p:sp>
    </p:spTree>
    <p:extLst>
      <p:ext uri="{BB962C8B-B14F-4D97-AF65-F5344CB8AC3E}">
        <p14:creationId xmlns:p14="http://schemas.microsoft.com/office/powerpoint/2010/main" val="23690672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418011"/>
            <a:ext cx="7766936" cy="4998720"/>
          </a:xfrm>
        </p:spPr>
        <p:txBody>
          <a:bodyPr/>
          <a:lstStyle/>
          <a:p>
            <a:br>
              <a:rPr lang="en-US" sz="3200" dirty="0"/>
            </a:br>
            <a:br>
              <a:rPr lang="en-US" sz="3200" dirty="0"/>
            </a:br>
            <a:r>
              <a:rPr lang="en-US" sz="3200" dirty="0"/>
              <a:t>Showcasing the Ministry of Health's (MOH) Initiatives at the 2</a:t>
            </a:r>
            <a:r>
              <a:rPr lang="en-US" sz="3200" baseline="30000" dirty="0"/>
              <a:t>nd</a:t>
            </a:r>
            <a:r>
              <a:rPr lang="en-US" sz="3200" dirty="0"/>
              <a:t> Climate Change and Health Conference</a:t>
            </a:r>
            <a:r>
              <a:rPr lang="en-US" sz="2800" dirty="0"/>
              <a:t> </a:t>
            </a:r>
            <a:br>
              <a:rPr lang="en-US" sz="4000" dirty="0"/>
            </a:br>
            <a:br>
              <a:rPr lang="en-US" dirty="0"/>
            </a:br>
            <a:endParaRPr lang="en-US" dirty="0"/>
          </a:p>
        </p:txBody>
      </p:sp>
      <p:sp>
        <p:nvSpPr>
          <p:cNvPr id="3" name="Subtitle 2"/>
          <p:cNvSpPr>
            <a:spLocks noGrp="1"/>
          </p:cNvSpPr>
          <p:nvPr>
            <p:ph type="subTitle" idx="1"/>
          </p:nvPr>
        </p:nvSpPr>
        <p:spPr/>
        <p:txBody>
          <a:bodyPr/>
          <a:lstStyle/>
          <a:p>
            <a:r>
              <a:rPr lang="en-US" b="1" dirty="0"/>
              <a:t> The Interplay of climate change and health systems</a:t>
            </a:r>
          </a:p>
        </p:txBody>
      </p:sp>
    </p:spTree>
    <p:extLst>
      <p:ext uri="{BB962C8B-B14F-4D97-AF65-F5344CB8AC3E}">
        <p14:creationId xmlns:p14="http://schemas.microsoft.com/office/powerpoint/2010/main" val="30585028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flipH="1">
            <a:off x="341313" y="203200"/>
            <a:ext cx="8978900" cy="5838825"/>
          </a:xfrm>
        </p:spPr>
        <p:txBody>
          <a:bodyPr>
            <a:normAutofit fontScale="92500" lnSpcReduction="10000"/>
          </a:bodyPr>
          <a:lstStyle/>
          <a:p>
            <a:pPr algn="just">
              <a:buFont typeface="Wingdings" panose="05000000000000000000" pitchFamily="2" charset="2"/>
              <a:buChar char="ü"/>
            </a:pPr>
            <a:r>
              <a:rPr lang="en-US" dirty="0"/>
              <a:t>The Ministry of Health (MOH) collaborated with the Aga Khan University to train 46 healthcare professionals across 16 counties. The training focused on effectively utilizing the AKDN tool, a specialized resource designed to quantify greenhouse gas emissions within healthcare facilities. This tool's precise computation and monitoring of carbon footprints associated with healthcare operations enable the formulation and diligent tracking of actionable measures aimed at substantial carbon emission reduction.</a:t>
            </a:r>
          </a:p>
          <a:p>
            <a:pPr algn="just">
              <a:buFont typeface="Wingdings" panose="05000000000000000000" pitchFamily="2" charset="2"/>
              <a:buChar char="ü"/>
            </a:pPr>
            <a:r>
              <a:rPr lang="en-US" dirty="0"/>
              <a:t>Development of the Kenya Climate Change and Health Strategy (KCCHS): This strategic framework steers short-term and long-term actions, prioritizing climate change and health considerations. The KCCHS provides a platform to establish fundamental priorities, articulate visionary aspirations, and chart a coherent trajectory, addressing the profound implications of climate change for public health.</a:t>
            </a:r>
          </a:p>
          <a:p>
            <a:pPr algn="just">
              <a:buFont typeface="Wingdings" panose="05000000000000000000" pitchFamily="2" charset="2"/>
              <a:buChar char="ü"/>
            </a:pPr>
            <a:r>
              <a:rPr lang="en-US" dirty="0"/>
              <a:t>Reviewing of policies and guidelines on  Health care waste management ongoing </a:t>
            </a:r>
          </a:p>
          <a:p>
            <a:pPr algn="just">
              <a:buFont typeface="Wingdings" panose="05000000000000000000" pitchFamily="2" charset="2"/>
              <a:buChar char="ü"/>
            </a:pPr>
            <a:r>
              <a:rPr lang="en-US" dirty="0"/>
              <a:t>Mainstreaming of Climate change &amp; Health on programs and projects including legal frame works </a:t>
            </a:r>
          </a:p>
          <a:p>
            <a:pPr algn="just">
              <a:buFont typeface="Wingdings" panose="05000000000000000000" pitchFamily="2" charset="2"/>
              <a:buChar char="ü"/>
            </a:pPr>
            <a:r>
              <a:rPr lang="en-US" dirty="0"/>
              <a:t>Development of M&amp; E framework on HCW management </a:t>
            </a:r>
          </a:p>
          <a:p>
            <a:pPr algn="just">
              <a:buFont typeface="Wingdings" panose="05000000000000000000" pitchFamily="2" charset="2"/>
              <a:buChar char="ü"/>
            </a:pPr>
            <a:r>
              <a:rPr lang="en-US" dirty="0"/>
              <a:t>Develop an PPP framework on the NON burn technology </a:t>
            </a:r>
            <a:r>
              <a:rPr lang="en-US"/>
              <a:t>for sustainability </a:t>
            </a:r>
            <a:endParaRPr lang="en-US" dirty="0"/>
          </a:p>
          <a:p>
            <a:pPr algn="just">
              <a:buFont typeface="Wingdings" panose="05000000000000000000" pitchFamily="2" charset="2"/>
              <a:buChar char="ü"/>
            </a:pPr>
            <a:endParaRPr lang="en-US" dirty="0"/>
          </a:p>
          <a:p>
            <a:pPr algn="just">
              <a:buFont typeface="Wingdings" panose="05000000000000000000" pitchFamily="2" charset="2"/>
              <a:buChar char="ü"/>
            </a:pPr>
            <a:endParaRPr lang="en-US" dirty="0"/>
          </a:p>
          <a:p>
            <a:pPr marL="0" indent="0" algn="just">
              <a:buNone/>
            </a:pPr>
            <a:r>
              <a:rPr lang="en-US" dirty="0"/>
              <a:t>                                                   </a:t>
            </a:r>
            <a:r>
              <a:rPr lang="en-US" b="1" dirty="0"/>
              <a:t>THANK YOU</a:t>
            </a:r>
          </a:p>
        </p:txBody>
      </p:sp>
    </p:spTree>
    <p:extLst>
      <p:ext uri="{BB962C8B-B14F-4D97-AF65-F5344CB8AC3E}">
        <p14:creationId xmlns:p14="http://schemas.microsoft.com/office/powerpoint/2010/main" val="2126629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A6097-F9D0-4263-BCCC-31B66D45CC18}"/>
              </a:ext>
            </a:extLst>
          </p:cNvPr>
          <p:cNvSpPr>
            <a:spLocks noGrp="1"/>
          </p:cNvSpPr>
          <p:nvPr>
            <p:ph type="title"/>
          </p:nvPr>
        </p:nvSpPr>
        <p:spPr/>
        <p:txBody>
          <a:bodyPr/>
          <a:lstStyle/>
          <a:p>
            <a:r>
              <a:rPr lang="en-US" dirty="0"/>
              <a:t>Climate change </a:t>
            </a:r>
          </a:p>
        </p:txBody>
      </p:sp>
      <p:sp>
        <p:nvSpPr>
          <p:cNvPr id="3" name="Content Placeholder 2">
            <a:extLst>
              <a:ext uri="{FF2B5EF4-FFF2-40B4-BE49-F238E27FC236}">
                <a16:creationId xmlns:a16="http://schemas.microsoft.com/office/drawing/2014/main" id="{01AACE2C-9C5E-4F9D-A083-9731A1BDAFB1}"/>
              </a:ext>
            </a:extLst>
          </p:cNvPr>
          <p:cNvSpPr>
            <a:spLocks noGrp="1"/>
          </p:cNvSpPr>
          <p:nvPr>
            <p:ph idx="1"/>
          </p:nvPr>
        </p:nvSpPr>
        <p:spPr/>
        <p:txBody>
          <a:bodyPr/>
          <a:lstStyle/>
          <a:p>
            <a:r>
              <a:rPr lang="en-US" dirty="0"/>
              <a:t>Climate change refers to long time shift in world temperatures and weather patterns, can also be described as significant variation of average weather conditions (WHO,2023)</a:t>
            </a:r>
          </a:p>
          <a:p>
            <a:r>
              <a:rPr lang="en-US" dirty="0"/>
              <a:t>Burning fossil fuels, cutting down forests and farming livestock are increasingly influencing the climate and the earth’s temperature.</a:t>
            </a:r>
          </a:p>
          <a:p>
            <a:pPr algn="just">
              <a:buFont typeface="Wingdings" panose="05000000000000000000" pitchFamily="2" charset="2"/>
              <a:buChar char="v"/>
            </a:pPr>
            <a:r>
              <a:rPr lang="en-US" dirty="0"/>
              <a:t>It is becoming progressively clear that the climate emergency is also a health emergency, and that while every sector has a role to play in protecting our planet’s natural systems the imperative for the health sector is especially strong.</a:t>
            </a:r>
          </a:p>
          <a:p>
            <a:pPr algn="just">
              <a:buFont typeface="Wingdings" panose="05000000000000000000" pitchFamily="2" charset="2"/>
              <a:buChar char="v"/>
            </a:pPr>
            <a:r>
              <a:rPr lang="en-US" dirty="0"/>
              <a:t> The health sector, at international, national and subnational levels has a duty to protect the public from climate-related threats to health and to mitigate against the effects of climate change. (WHO, 2008).</a:t>
            </a:r>
          </a:p>
          <a:p>
            <a:endParaRPr lang="en-US" dirty="0"/>
          </a:p>
        </p:txBody>
      </p:sp>
    </p:spTree>
    <p:extLst>
      <p:ext uri="{BB962C8B-B14F-4D97-AF65-F5344CB8AC3E}">
        <p14:creationId xmlns:p14="http://schemas.microsoft.com/office/powerpoint/2010/main" val="2996367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F33DF-2DBD-4087-8E31-D06D960BB681}"/>
              </a:ext>
            </a:extLst>
          </p:cNvPr>
          <p:cNvSpPr>
            <a:spLocks noGrp="1"/>
          </p:cNvSpPr>
          <p:nvPr>
            <p:ph type="title"/>
          </p:nvPr>
        </p:nvSpPr>
        <p:spPr/>
        <p:txBody>
          <a:bodyPr/>
          <a:lstStyle/>
          <a:p>
            <a:r>
              <a:rPr lang="en-US" dirty="0"/>
              <a:t>		Green houses gases </a:t>
            </a:r>
          </a:p>
        </p:txBody>
      </p:sp>
      <p:pic>
        <p:nvPicPr>
          <p:cNvPr id="4" name="Content Placeholder 3" descr="causes_greenhouse_gases">
            <a:extLst>
              <a:ext uri="{FF2B5EF4-FFF2-40B4-BE49-F238E27FC236}">
                <a16:creationId xmlns:a16="http://schemas.microsoft.com/office/drawing/2014/main" id="{7FE5046F-CAE0-48B1-A2E5-9E8CA0596170}"/>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18519" y="2196306"/>
            <a:ext cx="5715000" cy="3810000"/>
          </a:xfrm>
          <a:prstGeom prst="rect">
            <a:avLst/>
          </a:prstGeom>
          <a:noFill/>
          <a:ln>
            <a:noFill/>
          </a:ln>
        </p:spPr>
      </p:pic>
    </p:spTree>
    <p:extLst>
      <p:ext uri="{BB962C8B-B14F-4D97-AF65-F5344CB8AC3E}">
        <p14:creationId xmlns:p14="http://schemas.microsoft.com/office/powerpoint/2010/main" val="4229125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9BB31-7FE5-4539-9E27-3922EFD256AE}"/>
              </a:ext>
            </a:extLst>
          </p:cNvPr>
          <p:cNvSpPr>
            <a:spLocks noGrp="1"/>
          </p:cNvSpPr>
          <p:nvPr>
            <p:ph type="title"/>
          </p:nvPr>
        </p:nvSpPr>
        <p:spPr/>
        <p:txBody>
          <a:bodyPr/>
          <a:lstStyle/>
          <a:p>
            <a:r>
              <a:rPr lang="en-US" dirty="0"/>
              <a:t>Rising Causes of GHG emission </a:t>
            </a:r>
          </a:p>
        </p:txBody>
      </p:sp>
      <p:pic>
        <p:nvPicPr>
          <p:cNvPr id="4" name="Content Placeholder 3" descr="causes_rising_emissions">
            <a:extLst>
              <a:ext uri="{FF2B5EF4-FFF2-40B4-BE49-F238E27FC236}">
                <a16:creationId xmlns:a16="http://schemas.microsoft.com/office/drawing/2014/main" id="{50C3C669-44B4-4AF9-879C-65FA1744F199}"/>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18519" y="2196306"/>
            <a:ext cx="5715000" cy="3810000"/>
          </a:xfrm>
          <a:prstGeom prst="rect">
            <a:avLst/>
          </a:prstGeom>
          <a:noFill/>
          <a:ln>
            <a:noFill/>
          </a:ln>
        </p:spPr>
      </p:pic>
    </p:spTree>
    <p:extLst>
      <p:ext uri="{BB962C8B-B14F-4D97-AF65-F5344CB8AC3E}">
        <p14:creationId xmlns:p14="http://schemas.microsoft.com/office/powerpoint/2010/main" val="823537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3035C-AE82-4CE9-989F-16C4D1DFF2DB}"/>
              </a:ext>
            </a:extLst>
          </p:cNvPr>
          <p:cNvSpPr>
            <a:spLocks noGrp="1"/>
          </p:cNvSpPr>
          <p:nvPr>
            <p:ph type="title"/>
          </p:nvPr>
        </p:nvSpPr>
        <p:spPr/>
        <p:txBody>
          <a:bodyPr/>
          <a:lstStyle/>
          <a:p>
            <a:r>
              <a:rPr lang="en-US" dirty="0"/>
              <a:t>Climate change and health </a:t>
            </a:r>
          </a:p>
        </p:txBody>
      </p:sp>
      <p:sp>
        <p:nvSpPr>
          <p:cNvPr id="3" name="Content Placeholder 2">
            <a:extLst>
              <a:ext uri="{FF2B5EF4-FFF2-40B4-BE49-F238E27FC236}">
                <a16:creationId xmlns:a16="http://schemas.microsoft.com/office/drawing/2014/main" id="{2F64A196-B8BC-4196-9435-B0A278E26B4C}"/>
              </a:ext>
            </a:extLst>
          </p:cNvPr>
          <p:cNvSpPr>
            <a:spLocks noGrp="1"/>
          </p:cNvSpPr>
          <p:nvPr>
            <p:ph idx="1"/>
          </p:nvPr>
        </p:nvSpPr>
        <p:spPr/>
        <p:txBody>
          <a:bodyPr>
            <a:normAutofit/>
          </a:bodyPr>
          <a:lstStyle/>
          <a:p>
            <a:r>
              <a:rPr lang="en-US" dirty="0"/>
              <a:t>Climate change affects the social and environmental determinants of health – clean air, safe drinking water, sufficient food and secure shelter.</a:t>
            </a:r>
          </a:p>
          <a:p>
            <a:r>
              <a:rPr lang="en-US" dirty="0"/>
              <a:t>Between 2030 and 2050, climate change is expected to cause approximately 250 000 additional deaths per year, from malaria, cholera   malnutrition and heat stress. </a:t>
            </a:r>
          </a:p>
          <a:p>
            <a:r>
              <a:rPr lang="en-US" dirty="0"/>
              <a:t>The direct damage costs to health (i.e. excluding costs in health-determining sectors such as agriculture and water and sanitation), is estimated to be between USD 2-4 billion/year by 2030.</a:t>
            </a:r>
          </a:p>
          <a:p>
            <a:r>
              <a:rPr lang="en-US" dirty="0"/>
              <a:t>Reducing emissions of greenhouse gases through better transport, food and energy-use choices can result in improved health, particularly through reduced air pollution.</a:t>
            </a:r>
          </a:p>
          <a:p>
            <a:endParaRPr lang="en-US" dirty="0"/>
          </a:p>
          <a:p>
            <a:endParaRPr lang="en-US" dirty="0"/>
          </a:p>
        </p:txBody>
      </p:sp>
    </p:spTree>
    <p:extLst>
      <p:ext uri="{BB962C8B-B14F-4D97-AF65-F5344CB8AC3E}">
        <p14:creationId xmlns:p14="http://schemas.microsoft.com/office/powerpoint/2010/main" val="2302463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D47FF-5A31-4652-85AB-55FA01EA2B20}"/>
              </a:ext>
            </a:extLst>
          </p:cNvPr>
          <p:cNvSpPr>
            <a:spLocks noGrp="1"/>
          </p:cNvSpPr>
          <p:nvPr>
            <p:ph type="title"/>
          </p:nvPr>
        </p:nvSpPr>
        <p:spPr/>
        <p:txBody>
          <a:bodyPr/>
          <a:lstStyle/>
          <a:p>
            <a:r>
              <a:rPr lang="en-US" dirty="0"/>
              <a:t>Climate change and Health impact in Kenya </a:t>
            </a:r>
          </a:p>
        </p:txBody>
      </p:sp>
      <p:sp>
        <p:nvSpPr>
          <p:cNvPr id="3" name="Content Placeholder 2">
            <a:extLst>
              <a:ext uri="{FF2B5EF4-FFF2-40B4-BE49-F238E27FC236}">
                <a16:creationId xmlns:a16="http://schemas.microsoft.com/office/drawing/2014/main" id="{0F0D02FA-0CCE-4297-8640-060D80C89574}"/>
              </a:ext>
            </a:extLst>
          </p:cNvPr>
          <p:cNvSpPr>
            <a:spLocks noGrp="1"/>
          </p:cNvSpPr>
          <p:nvPr>
            <p:ph idx="1"/>
          </p:nvPr>
        </p:nvSpPr>
        <p:spPr>
          <a:xfrm>
            <a:off x="467139" y="2077278"/>
            <a:ext cx="9362661" cy="3964085"/>
          </a:xfrm>
        </p:spPr>
        <p:txBody>
          <a:bodyPr>
            <a:normAutofit/>
          </a:bodyPr>
          <a:lstStyle/>
          <a:p>
            <a:pPr algn="just">
              <a:buFont typeface="Wingdings" panose="05000000000000000000" pitchFamily="2" charset="2"/>
              <a:buChar char="v"/>
            </a:pPr>
            <a:r>
              <a:rPr lang="en-US" dirty="0"/>
              <a:t>In Kenya today some of the most adverse impacts of climate change to human health include; • The geographic expansion of vector borne diseases, • Malnutrition, and food insecurity due to drought, • Increase in waterborne diseases, • Increased land- surface temperature, • Water scarcity affecting agriculture. (IFRC, 2021).</a:t>
            </a:r>
          </a:p>
          <a:p>
            <a:pPr marL="0" indent="0" algn="just">
              <a:buNone/>
            </a:pPr>
            <a:r>
              <a:rPr lang="en-US" dirty="0"/>
              <a:t>   In Kenya, 6.7 Million clinical malaria cases are reported annually, with 70% of her</a:t>
            </a:r>
          </a:p>
          <a:p>
            <a:pPr marL="0" indent="0" algn="just">
              <a:buNone/>
            </a:pPr>
            <a:r>
              <a:rPr lang="en-US" dirty="0"/>
              <a:t>    population exposed, and mortality is 4000 per annum( </a:t>
            </a:r>
            <a:r>
              <a:rPr lang="en-US" dirty="0" err="1"/>
              <a:t>Zahul</a:t>
            </a:r>
            <a:r>
              <a:rPr lang="en-US" dirty="0"/>
              <a:t> E et al 2023). </a:t>
            </a:r>
          </a:p>
          <a:p>
            <a:r>
              <a:rPr lang="en-US" dirty="0"/>
              <a:t> 4.4 million Kenyans in ASAL regions are  facing acute food insecurity (UNICEF, 2023). </a:t>
            </a:r>
          </a:p>
          <a:p>
            <a:r>
              <a:rPr lang="en-US" dirty="0"/>
              <a:t> There is a 59 % increase in the number of confirmed choleras from 4821cases reported in February 2023 to 11694 cases reported in June 2023.</a:t>
            </a:r>
          </a:p>
          <a:p>
            <a:r>
              <a:rPr lang="en-US" dirty="0"/>
              <a:t> The case fatality for cholera is 1.6 % which is above the WHO threshold of 1%.</a:t>
            </a:r>
          </a:p>
          <a:p>
            <a:r>
              <a:rPr lang="en-US" dirty="0"/>
              <a:t>About 22, 569 households were displaced by flooding.</a:t>
            </a:r>
          </a:p>
        </p:txBody>
      </p:sp>
    </p:spTree>
    <p:extLst>
      <p:ext uri="{BB962C8B-B14F-4D97-AF65-F5344CB8AC3E}">
        <p14:creationId xmlns:p14="http://schemas.microsoft.com/office/powerpoint/2010/main" val="1313787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43DAB-C056-472D-B9FA-D0CA3DB476CA}"/>
              </a:ext>
            </a:extLst>
          </p:cNvPr>
          <p:cNvSpPr>
            <a:spLocks noGrp="1"/>
          </p:cNvSpPr>
          <p:nvPr>
            <p:ph type="title"/>
          </p:nvPr>
        </p:nvSpPr>
        <p:spPr/>
        <p:txBody>
          <a:bodyPr/>
          <a:lstStyle/>
          <a:p>
            <a:r>
              <a:rPr lang="en-US" dirty="0"/>
              <a:t>Adaptation financing in health sector </a:t>
            </a:r>
          </a:p>
        </p:txBody>
      </p:sp>
      <p:sp>
        <p:nvSpPr>
          <p:cNvPr id="3" name="Content Placeholder 2">
            <a:extLst>
              <a:ext uri="{FF2B5EF4-FFF2-40B4-BE49-F238E27FC236}">
                <a16:creationId xmlns:a16="http://schemas.microsoft.com/office/drawing/2014/main" id="{DD45FAC0-5A1E-4AC3-90A6-8B8894BB0685}"/>
              </a:ext>
            </a:extLst>
          </p:cNvPr>
          <p:cNvSpPr>
            <a:spLocks noGrp="1"/>
          </p:cNvSpPr>
          <p:nvPr>
            <p:ph idx="1"/>
          </p:nvPr>
        </p:nvSpPr>
        <p:spPr/>
        <p:txBody>
          <a:bodyPr/>
          <a:lstStyle/>
          <a:p>
            <a:r>
              <a:rPr lang="en-US" dirty="0"/>
              <a:t>Climate Centre research indicating that adaptation finance for health remains very low. </a:t>
            </a:r>
          </a:p>
          <a:p>
            <a:r>
              <a:rPr lang="en-US" dirty="0"/>
              <a:t>It is estimated that the effects of climate change in health and wellbeing will cost $2-4billions  per year by 2030, and  if  current trend  continues all gains in public health will be reversed (</a:t>
            </a:r>
            <a:r>
              <a:rPr lang="en-US" u="sng" dirty="0"/>
              <a:t>T </a:t>
            </a:r>
            <a:r>
              <a:rPr lang="en-US" u="sng" dirty="0" err="1"/>
              <a:t>Alcayna</a:t>
            </a:r>
            <a:r>
              <a:rPr lang="en-US" dirty="0"/>
              <a:t>, </a:t>
            </a:r>
            <a:r>
              <a:rPr lang="en-US" u="sng" dirty="0"/>
              <a:t>D O'Donnell</a:t>
            </a:r>
            <a:r>
              <a:rPr lang="en-US" dirty="0"/>
              <a:t> ,2022).</a:t>
            </a:r>
          </a:p>
          <a:p>
            <a:r>
              <a:rPr lang="en-US" dirty="0"/>
              <a:t>The Climate Centre scoping review found that out of a total of 50 multilateral projects that were related to health, only ten – representing US$ 45.9 million or 0.5 per cent of multilateral adaptation finance – focused specifically on the health sector.</a:t>
            </a:r>
            <a:br>
              <a:rPr lang="en-US" dirty="0"/>
            </a:br>
            <a:endParaRPr lang="en-US" dirty="0"/>
          </a:p>
          <a:p>
            <a:endParaRPr lang="en-US" dirty="0"/>
          </a:p>
        </p:txBody>
      </p:sp>
    </p:spTree>
    <p:extLst>
      <p:ext uri="{BB962C8B-B14F-4D97-AF65-F5344CB8AC3E}">
        <p14:creationId xmlns:p14="http://schemas.microsoft.com/office/powerpoint/2010/main" val="570453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34109"/>
            <a:ext cx="8596668" cy="5607253"/>
          </a:xfrm>
        </p:spPr>
        <p:txBody>
          <a:bodyPr>
            <a:normAutofit fontScale="92500" lnSpcReduction="10000"/>
          </a:bodyPr>
          <a:lstStyle/>
          <a:p>
            <a:pPr marL="0" indent="0" algn="just">
              <a:buNone/>
            </a:pPr>
            <a:r>
              <a:rPr lang="en-US" sz="2400" dirty="0"/>
              <a:t>The Kenyan government is bound to the constitution (Article 43(1) (a)) which guarantees that every person has the right to the highest attainable standard of health. </a:t>
            </a:r>
          </a:p>
          <a:p>
            <a:pPr marL="0" indent="0" algn="just">
              <a:buNone/>
            </a:pPr>
            <a:r>
              <a:rPr lang="en-US" sz="2400" dirty="0"/>
              <a:t>It is also a signatory to the Paris agreement and submitted its revised Nationally Determined contributions (NDCs) on the 24th of December 2020 which highlighted climate change adaptation actions in the health sector. </a:t>
            </a:r>
          </a:p>
          <a:p>
            <a:pPr marL="0" indent="0" algn="just">
              <a:buNone/>
            </a:pPr>
            <a:r>
              <a:rPr lang="en-US" sz="2400" dirty="0"/>
              <a:t>In furtherance of its commitment to protecting the health of Kenyans and ensuring environmental sustainability, Kenya joined the world at the 26th Conference of Parties (CoP) in which it committed itself to</a:t>
            </a:r>
          </a:p>
          <a:p>
            <a:pPr algn="just">
              <a:buFont typeface="Wingdings" panose="05000000000000000000" pitchFamily="2" charset="2"/>
              <a:buChar char="ü"/>
            </a:pPr>
            <a:r>
              <a:rPr lang="en-US" sz="2400" dirty="0"/>
              <a:t> Developing a Healthcare system, which is resilient to the impacts of climate change</a:t>
            </a:r>
          </a:p>
          <a:p>
            <a:pPr algn="just">
              <a:buFont typeface="Wingdings" panose="05000000000000000000" pitchFamily="2" charset="2"/>
              <a:buChar char="ü"/>
            </a:pPr>
            <a:r>
              <a:rPr lang="en-US" sz="2400" dirty="0"/>
              <a:t>Developing a health system that is sustainable with low carbon emissions.</a:t>
            </a:r>
          </a:p>
          <a:p>
            <a:endParaRPr lang="en-US" dirty="0"/>
          </a:p>
        </p:txBody>
      </p:sp>
    </p:spTree>
    <p:extLst>
      <p:ext uri="{BB962C8B-B14F-4D97-AF65-F5344CB8AC3E}">
        <p14:creationId xmlns:p14="http://schemas.microsoft.com/office/powerpoint/2010/main" val="981505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84727"/>
            <a:ext cx="8596668" cy="5856635"/>
          </a:xfrm>
        </p:spPr>
        <p:txBody>
          <a:bodyPr>
            <a:normAutofit/>
          </a:bodyPr>
          <a:lstStyle/>
          <a:p>
            <a:pPr marL="0" indent="0" algn="just">
              <a:buNone/>
            </a:pPr>
            <a:r>
              <a:rPr lang="en-US" b="1" u="sng" dirty="0"/>
              <a:t>Climate change and health initiatives</a:t>
            </a:r>
          </a:p>
          <a:p>
            <a:pPr marL="0" indent="0" algn="just">
              <a:buNone/>
            </a:pPr>
            <a:r>
              <a:rPr lang="en-US" dirty="0"/>
              <a:t>In fulfillment these commitments, the MOH has embraced diverse climate change and health initiatives, including:</a:t>
            </a:r>
          </a:p>
          <a:p>
            <a:pPr algn="just">
              <a:buFont typeface="Wingdings" panose="05000000000000000000" pitchFamily="2" charset="2"/>
              <a:buChar char="ü"/>
            </a:pPr>
            <a:r>
              <a:rPr lang="en-US" dirty="0"/>
              <a:t>Migration to Non-burn Technologies for Healthcare Waste Treatment: The MOH is transitioning to non-burn technology for clinical waste management in 25 high-volume healthcare facilities, with potential expansion to 47 counties. This shift addresses greenhouse gas emissions and persistent organic pollutants, aligning with COP 26 commitments</a:t>
            </a:r>
            <a:endParaRPr lang="en-US" b="1" dirty="0">
              <a:solidFill>
                <a:srgbClr val="FF0000"/>
              </a:solidFill>
            </a:endParaRPr>
          </a:p>
          <a:p>
            <a:pPr algn="just">
              <a:buFont typeface="Wingdings" panose="05000000000000000000" pitchFamily="2" charset="2"/>
              <a:buChar char="ü"/>
            </a:pPr>
            <a:r>
              <a:rPr lang="en-US" dirty="0"/>
              <a:t> • Scoping Literature Review: In collaboration with AFIDEP and LSHTM, the MOH is spearheading a scoping review of climate change's health impacts in Kenya. This research identifies links between climate change, environmental exposures, and health outcomes, pinpointing knowledge gaps and research opportunities.</a:t>
            </a:r>
          </a:p>
          <a:p>
            <a:pPr algn="just">
              <a:buFont typeface="Wingdings" panose="05000000000000000000" pitchFamily="2" charset="2"/>
              <a:buChar char="ü"/>
            </a:pPr>
            <a:r>
              <a:rPr lang="en-US" dirty="0"/>
              <a:t> •On</a:t>
            </a:r>
            <a:r>
              <a:rPr lang="en-US" dirty="0">
                <a:solidFill>
                  <a:schemeClr val="tx1"/>
                </a:solidFill>
              </a:rPr>
              <a:t> Non- Burn technology , medical microwave , shreds and microwaves the HCW and volume reduction is 80% </a:t>
            </a:r>
          </a:p>
          <a:p>
            <a:pPr algn="just">
              <a:buFont typeface="Wingdings" panose="05000000000000000000" pitchFamily="2" charset="2"/>
              <a:buChar char="ü"/>
            </a:pPr>
            <a:r>
              <a:rPr lang="en-US" dirty="0">
                <a:solidFill>
                  <a:schemeClr val="tx1"/>
                </a:solidFill>
              </a:rPr>
              <a:t>Resultant waste is harmless and can be further processed into paving slabs</a:t>
            </a:r>
            <a:endParaRPr lang="en-US" dirty="0">
              <a:solidFill>
                <a:srgbClr val="FF0000"/>
              </a:solidFill>
            </a:endParaRPr>
          </a:p>
        </p:txBody>
      </p:sp>
    </p:spTree>
    <p:extLst>
      <p:ext uri="{BB962C8B-B14F-4D97-AF65-F5344CB8AC3E}">
        <p14:creationId xmlns:p14="http://schemas.microsoft.com/office/powerpoint/2010/main" val="356415649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185</TotalTime>
  <Words>920</Words>
  <Application>Microsoft Office PowerPoint</Application>
  <PresentationFormat>Widescreen</PresentationFormat>
  <Paragraphs>46</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Trebuchet MS</vt:lpstr>
      <vt:lpstr>Wingdings</vt:lpstr>
      <vt:lpstr>Wingdings 3</vt:lpstr>
      <vt:lpstr>Facet</vt:lpstr>
      <vt:lpstr>  Showcasing the Ministry of Health's (MOH) Initiatives at the 2nd Climate Change and Health Conference   </vt:lpstr>
      <vt:lpstr>Climate change </vt:lpstr>
      <vt:lpstr>  Green houses gases </vt:lpstr>
      <vt:lpstr>Rising Causes of GHG emission </vt:lpstr>
      <vt:lpstr>Climate change and health </vt:lpstr>
      <vt:lpstr>Climate change and Health impact in Kenya </vt:lpstr>
      <vt:lpstr>Adaptation financing in health sector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Ministry of Healths(MOH) INITIATIVES AT THE ACS/ACW</dc:title>
  <dc:creator>Titus Kibaara</dc:creator>
  <cp:lastModifiedBy>Naomi Mutie</cp:lastModifiedBy>
  <cp:revision>20</cp:revision>
  <dcterms:created xsi:type="dcterms:W3CDTF">2023-08-24T07:31:06Z</dcterms:created>
  <dcterms:modified xsi:type="dcterms:W3CDTF">2023-08-28T07:45:28Z</dcterms:modified>
</cp:coreProperties>
</file>